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4" r:id="rId9"/>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6" d="100"/>
          <a:sy n="66" d="100"/>
        </p:scale>
        <p:origin x="8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754C3EE6-74B5-4149-9202-F2879FC2D9A4}" type="datetimeFigureOut">
              <a:rPr lang="ru-RU" smtClean="0"/>
              <a:t>12.04.2020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D3E7FF7-1952-4315-B845-A42F00FF17C1}" type="slidenum">
              <a:rPr lang="ru-RU" smtClean="0"/>
              <a:t>‹#›</a:t>
            </a:fld>
            <a:endParaRPr lang="ru-RU"/>
          </a:p>
        </p:txBody>
      </p:sp>
    </p:spTree>
    <p:extLst>
      <p:ext uri="{BB962C8B-B14F-4D97-AF65-F5344CB8AC3E}">
        <p14:creationId xmlns:p14="http://schemas.microsoft.com/office/powerpoint/2010/main" val="12440805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54C3EE6-74B5-4149-9202-F2879FC2D9A4}" type="datetimeFigureOut">
              <a:rPr lang="ru-RU" smtClean="0"/>
              <a:t>12.04.2020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D3E7FF7-1952-4315-B845-A42F00FF17C1}" type="slidenum">
              <a:rPr lang="ru-RU" smtClean="0"/>
              <a:t>‹#›</a:t>
            </a:fld>
            <a:endParaRPr lang="ru-RU"/>
          </a:p>
        </p:txBody>
      </p:sp>
    </p:spTree>
    <p:extLst>
      <p:ext uri="{BB962C8B-B14F-4D97-AF65-F5344CB8AC3E}">
        <p14:creationId xmlns:p14="http://schemas.microsoft.com/office/powerpoint/2010/main" val="38835205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754C3EE6-74B5-4149-9202-F2879FC2D9A4}" type="datetimeFigureOut">
              <a:rPr lang="ru-RU" smtClean="0"/>
              <a:t>12.04.2020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D3E7FF7-1952-4315-B845-A42F00FF17C1}" type="slidenum">
              <a:rPr lang="ru-RU" smtClean="0"/>
              <a:t>‹#›</a:t>
            </a:fld>
            <a:endParaRPr lang="ru-RU"/>
          </a:p>
        </p:txBody>
      </p:sp>
    </p:spTree>
    <p:extLst>
      <p:ext uri="{BB962C8B-B14F-4D97-AF65-F5344CB8AC3E}">
        <p14:creationId xmlns:p14="http://schemas.microsoft.com/office/powerpoint/2010/main" val="31520249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754C3EE6-74B5-4149-9202-F2879FC2D9A4}" type="datetimeFigureOut">
              <a:rPr lang="ru-RU" smtClean="0"/>
              <a:t>12.04.2020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D3E7FF7-1952-4315-B845-A42F00FF17C1}" type="slidenum">
              <a:rPr lang="ru-RU" smtClean="0"/>
              <a:t>‹#›</a:t>
            </a:fld>
            <a:endParaRPr lang="ru-RU"/>
          </a:p>
        </p:txBody>
      </p:sp>
    </p:spTree>
    <p:extLst>
      <p:ext uri="{BB962C8B-B14F-4D97-AF65-F5344CB8AC3E}">
        <p14:creationId xmlns:p14="http://schemas.microsoft.com/office/powerpoint/2010/main" val="19601929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754C3EE6-74B5-4149-9202-F2879FC2D9A4}" type="datetimeFigureOut">
              <a:rPr lang="ru-RU" smtClean="0"/>
              <a:t>12.04.2020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8D3E7FF7-1952-4315-B845-A42F00FF17C1}" type="slidenum">
              <a:rPr lang="ru-RU" smtClean="0"/>
              <a:t>‹#›</a:t>
            </a:fld>
            <a:endParaRPr lang="ru-RU"/>
          </a:p>
        </p:txBody>
      </p:sp>
    </p:spTree>
    <p:extLst>
      <p:ext uri="{BB962C8B-B14F-4D97-AF65-F5344CB8AC3E}">
        <p14:creationId xmlns:p14="http://schemas.microsoft.com/office/powerpoint/2010/main" val="1894329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754C3EE6-74B5-4149-9202-F2879FC2D9A4}" type="datetimeFigureOut">
              <a:rPr lang="ru-RU" smtClean="0"/>
              <a:t>12.04.2020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8D3E7FF7-1952-4315-B845-A42F00FF17C1}" type="slidenum">
              <a:rPr lang="ru-RU" smtClean="0"/>
              <a:t>‹#›</a:t>
            </a:fld>
            <a:endParaRPr lang="ru-RU"/>
          </a:p>
        </p:txBody>
      </p:sp>
    </p:spTree>
    <p:extLst>
      <p:ext uri="{BB962C8B-B14F-4D97-AF65-F5344CB8AC3E}">
        <p14:creationId xmlns:p14="http://schemas.microsoft.com/office/powerpoint/2010/main" val="10729604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754C3EE6-74B5-4149-9202-F2879FC2D9A4}" type="datetimeFigureOut">
              <a:rPr lang="ru-RU" smtClean="0"/>
              <a:t>12.04.2020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8D3E7FF7-1952-4315-B845-A42F00FF17C1}" type="slidenum">
              <a:rPr lang="ru-RU" smtClean="0"/>
              <a:t>‹#›</a:t>
            </a:fld>
            <a:endParaRPr lang="ru-RU"/>
          </a:p>
        </p:txBody>
      </p:sp>
    </p:spTree>
    <p:extLst>
      <p:ext uri="{BB962C8B-B14F-4D97-AF65-F5344CB8AC3E}">
        <p14:creationId xmlns:p14="http://schemas.microsoft.com/office/powerpoint/2010/main" val="13645880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754C3EE6-74B5-4149-9202-F2879FC2D9A4}" type="datetimeFigureOut">
              <a:rPr lang="ru-RU" smtClean="0"/>
              <a:t>12.04.2020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D3E7FF7-1952-4315-B845-A42F00FF17C1}" type="slidenum">
              <a:rPr lang="ru-RU" smtClean="0"/>
              <a:t>‹#›</a:t>
            </a:fld>
            <a:endParaRPr lang="ru-RU"/>
          </a:p>
        </p:txBody>
      </p:sp>
    </p:spTree>
    <p:extLst>
      <p:ext uri="{BB962C8B-B14F-4D97-AF65-F5344CB8AC3E}">
        <p14:creationId xmlns:p14="http://schemas.microsoft.com/office/powerpoint/2010/main" val="3971888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754C3EE6-74B5-4149-9202-F2879FC2D9A4}" type="datetimeFigureOut">
              <a:rPr lang="ru-RU" smtClean="0"/>
              <a:t>12.04.2020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D3E7FF7-1952-4315-B845-A42F00FF17C1}" type="slidenum">
              <a:rPr lang="ru-RU" smtClean="0"/>
              <a:t>‹#›</a:t>
            </a:fld>
            <a:endParaRPr lang="ru-RU"/>
          </a:p>
        </p:txBody>
      </p:sp>
    </p:spTree>
    <p:extLst>
      <p:ext uri="{BB962C8B-B14F-4D97-AF65-F5344CB8AC3E}">
        <p14:creationId xmlns:p14="http://schemas.microsoft.com/office/powerpoint/2010/main" val="8604290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54C3EE6-74B5-4149-9202-F2879FC2D9A4}" type="datetimeFigureOut">
              <a:rPr lang="ru-RU" smtClean="0"/>
              <a:t>12.04.2020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D3E7FF7-1952-4315-B845-A42F00FF17C1}" type="slidenum">
              <a:rPr lang="ru-RU" smtClean="0"/>
              <a:t>‹#›</a:t>
            </a:fld>
            <a:endParaRPr lang="ru-RU"/>
          </a:p>
        </p:txBody>
      </p:sp>
    </p:spTree>
    <p:extLst>
      <p:ext uri="{BB962C8B-B14F-4D97-AF65-F5344CB8AC3E}">
        <p14:creationId xmlns:p14="http://schemas.microsoft.com/office/powerpoint/2010/main" val="40264972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54C3EE6-74B5-4149-9202-F2879FC2D9A4}" type="datetimeFigureOut">
              <a:rPr lang="ru-RU" smtClean="0"/>
              <a:t>12.04.2020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D3E7FF7-1952-4315-B845-A42F00FF17C1}" type="slidenum">
              <a:rPr lang="ru-RU" smtClean="0"/>
              <a:t>‹#›</a:t>
            </a:fld>
            <a:endParaRPr lang="ru-RU"/>
          </a:p>
        </p:txBody>
      </p:sp>
    </p:spTree>
    <p:extLst>
      <p:ext uri="{BB962C8B-B14F-4D97-AF65-F5344CB8AC3E}">
        <p14:creationId xmlns:p14="http://schemas.microsoft.com/office/powerpoint/2010/main" val="14104755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4C3EE6-74B5-4149-9202-F2879FC2D9A4}" type="datetimeFigureOut">
              <a:rPr lang="ru-RU" smtClean="0"/>
              <a:t>12.04.2020</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3E7FF7-1952-4315-B845-A42F00FF17C1}" type="slidenum">
              <a:rPr lang="ru-RU" smtClean="0"/>
              <a:t>‹#›</a:t>
            </a:fld>
            <a:endParaRPr lang="ru-RU"/>
          </a:p>
        </p:txBody>
      </p:sp>
    </p:spTree>
    <p:extLst>
      <p:ext uri="{BB962C8B-B14F-4D97-AF65-F5344CB8AC3E}">
        <p14:creationId xmlns:p14="http://schemas.microsoft.com/office/powerpoint/2010/main" val="30279944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fontScale="90000"/>
          </a:bodyPr>
          <a:lstStyle/>
          <a:p>
            <a:r>
              <a:rPr lang="kk-KZ" b="1" dirty="0">
                <a:solidFill>
                  <a:srgbClr val="002060"/>
                </a:solidFill>
                <a:latin typeface="Times New Roman" panose="02020603050405020304" pitchFamily="18" charset="0"/>
                <a:cs typeface="Times New Roman" panose="02020603050405020304" pitchFamily="18" charset="0"/>
              </a:rPr>
              <a:t>Қорлардың тиімді мөлшерін есептеу</a:t>
            </a:r>
            <a:r>
              <a:rPr lang="ru-RU" dirty="0"/>
              <a:t/>
            </a:r>
            <a:br>
              <a:rPr lang="ru-RU" dirty="0"/>
            </a:br>
            <a:endParaRPr lang="ru-RU" dirty="0"/>
          </a:p>
        </p:txBody>
      </p:sp>
      <p:pic>
        <p:nvPicPr>
          <p:cNvPr id="4" name="Picture 2" descr="Картинки по запросу содержание"/>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087769" y="3873276"/>
            <a:ext cx="2540343" cy="25316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01768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99803" y="209862"/>
            <a:ext cx="11053997" cy="5967101"/>
          </a:xfrm>
        </p:spPr>
        <p:txBody>
          <a:bodyPr/>
          <a:lstStyle/>
          <a:p>
            <a:pPr marL="0" indent="0">
              <a:buNone/>
            </a:pPr>
            <a:r>
              <a:rPr lang="kk-KZ" dirty="0" smtClean="0">
                <a:solidFill>
                  <a:srgbClr val="002060"/>
                </a:solidFill>
                <a:latin typeface="Times New Roman" panose="02020603050405020304" pitchFamily="18" charset="0"/>
                <a:cs typeface="Times New Roman" panose="02020603050405020304" pitchFamily="18" charset="0"/>
              </a:rPr>
              <a:t>	Тауарлык-материалдық </a:t>
            </a:r>
            <a:r>
              <a:rPr lang="kk-KZ" dirty="0">
                <a:solidFill>
                  <a:srgbClr val="002060"/>
                </a:solidFill>
                <a:latin typeface="Times New Roman" panose="02020603050405020304" pitchFamily="18" charset="0"/>
                <a:cs typeface="Times New Roman" panose="02020603050405020304" pitchFamily="18" charset="0"/>
              </a:rPr>
              <a:t>қорларды бағалау.  Өндіріске босатылған материалдар құнын аныктаған кезде «Тауарлык-материалдық қорлар есебі» мен  «Қорлар» ұсынған бағалау тәсілдері қолданылуы </a:t>
            </a:r>
            <a:r>
              <a:rPr lang="kk-KZ" dirty="0" smtClean="0">
                <a:solidFill>
                  <a:srgbClr val="002060"/>
                </a:solidFill>
                <a:latin typeface="Times New Roman" panose="02020603050405020304" pitchFamily="18" charset="0"/>
                <a:cs typeface="Times New Roman" panose="02020603050405020304" pitchFamily="18" charset="0"/>
              </a:rPr>
              <a:t>мүмкін. </a:t>
            </a:r>
            <a:endParaRPr lang="ru-RU" dirty="0">
              <a:solidFill>
                <a:srgbClr val="002060"/>
              </a:solidFill>
              <a:latin typeface="Times New Roman" panose="02020603050405020304" pitchFamily="18" charset="0"/>
              <a:cs typeface="Times New Roman" panose="02020603050405020304" pitchFamily="18" charset="0"/>
            </a:endParaRPr>
          </a:p>
          <a:p>
            <a:pPr marL="0" indent="0">
              <a:buNone/>
            </a:pPr>
            <a:r>
              <a:rPr lang="kk-KZ" dirty="0" smtClean="0">
                <a:solidFill>
                  <a:srgbClr val="002060"/>
                </a:solidFill>
                <a:latin typeface="Times New Roman" panose="02020603050405020304" pitchFamily="18" charset="0"/>
                <a:cs typeface="Times New Roman" panose="02020603050405020304" pitchFamily="18" charset="0"/>
              </a:rPr>
              <a:t>	</a:t>
            </a:r>
            <a:r>
              <a:rPr lang="kk-KZ" dirty="0" smtClean="0">
                <a:solidFill>
                  <a:srgbClr val="C00000"/>
                </a:solidFill>
                <a:latin typeface="Times New Roman" panose="02020603050405020304" pitchFamily="18" charset="0"/>
                <a:cs typeface="Times New Roman" panose="02020603050405020304" pitchFamily="18" charset="0"/>
              </a:rPr>
              <a:t>Орташа </a:t>
            </a:r>
            <a:r>
              <a:rPr lang="kk-KZ" dirty="0">
                <a:solidFill>
                  <a:srgbClr val="C00000"/>
                </a:solidFill>
                <a:latin typeface="Times New Roman" panose="02020603050405020304" pitchFamily="18" charset="0"/>
                <a:cs typeface="Times New Roman" panose="02020603050405020304" pitchFamily="18" charset="0"/>
              </a:rPr>
              <a:t>өлшемді кұн бойынша</a:t>
            </a:r>
            <a:r>
              <a:rPr lang="kk-KZ" dirty="0">
                <a:solidFill>
                  <a:srgbClr val="002060"/>
                </a:solidFill>
                <a:latin typeface="Times New Roman" panose="02020603050405020304" pitchFamily="18" charset="0"/>
                <a:cs typeface="Times New Roman" panose="02020603050405020304" pitchFamily="18" charset="0"/>
              </a:rPr>
              <a:t> – есепті кәзеңде қозғалысы болған әрбір түрдін, есепті кезең соңында қолданылмағандардың да, өндіріске босатылғандардың да бірлік орташа құнын есептулер мен анықтауларды қолдануға негізделген.</a:t>
            </a:r>
            <a:endParaRPr lang="ru-RU" dirty="0">
              <a:solidFill>
                <a:srgbClr val="002060"/>
              </a:solidFill>
              <a:latin typeface="Times New Roman" panose="02020603050405020304" pitchFamily="18" charset="0"/>
              <a:cs typeface="Times New Roman" panose="02020603050405020304" pitchFamily="18" charset="0"/>
            </a:endParaRPr>
          </a:p>
          <a:p>
            <a:endParaRPr lang="ru-RU" dirty="0"/>
          </a:p>
        </p:txBody>
      </p:sp>
      <p:pic>
        <p:nvPicPr>
          <p:cNvPr id="1026" name="Picture 2" descr="https://snovrn.ru/images/IPandO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61601" y="2979947"/>
            <a:ext cx="5510674" cy="37656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59175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35429" y="551543"/>
            <a:ext cx="10918371" cy="6096000"/>
          </a:xfrm>
        </p:spPr>
        <p:txBody>
          <a:bodyPr>
            <a:normAutofit/>
          </a:bodyPr>
          <a:lstStyle/>
          <a:p>
            <a:pPr marL="0" indent="0">
              <a:buNone/>
            </a:pPr>
            <a:r>
              <a:rPr lang="kk-KZ" dirty="0" smtClean="0">
                <a:solidFill>
                  <a:srgbClr val="002060"/>
                </a:solidFill>
                <a:latin typeface="Times New Roman" panose="02020603050405020304" pitchFamily="18" charset="0"/>
                <a:cs typeface="Times New Roman" panose="02020603050405020304" pitchFamily="18" charset="0"/>
              </a:rPr>
              <a:t>	Тауарлық-материалдық </a:t>
            </a:r>
            <a:r>
              <a:rPr lang="kk-KZ" dirty="0">
                <a:solidFill>
                  <a:srgbClr val="002060"/>
                </a:solidFill>
                <a:latin typeface="Times New Roman" panose="02020603050405020304" pitchFamily="18" charset="0"/>
                <a:cs typeface="Times New Roman" panose="02020603050405020304" pitchFamily="18" charset="0"/>
              </a:rPr>
              <a:t>қорларды бағалау әдістері (орташа есептік құны бойынша, ФИФО және арнайы ұқсастық әдістері). Әдістерді салыстыру. Тауарлық-материалдық қорлардың кіріс етілуі мен шығыс етілуінің құжаттық рәсімделуі. Кәсіпорындағы тауарлық-материалдық қорлардың қоймадағы және бухгалтериядағы есебі. Қорларды есептеудің үзіліссіз және кезендік жүйелерін қолдану. Төменгі құны бойын-ша және өзіндік құны мен нарықтық құны бойынша бағалануы. Тауарлық-материалдық қорлардың келіп түсуі, қозғалысы және босатылынуы. </a:t>
            </a:r>
            <a:endParaRPr lang="ru-RU" dirty="0">
              <a:solidFill>
                <a:srgbClr val="002060"/>
              </a:solidFill>
              <a:latin typeface="Times New Roman" panose="02020603050405020304" pitchFamily="18" charset="0"/>
              <a:cs typeface="Times New Roman" panose="02020603050405020304" pitchFamily="18" charset="0"/>
            </a:endParaRPr>
          </a:p>
          <a:p>
            <a:pPr marL="0" indent="0">
              <a:buNone/>
            </a:pPr>
            <a:r>
              <a:rPr lang="kk-KZ" dirty="0" smtClean="0">
                <a:solidFill>
                  <a:srgbClr val="002060"/>
                </a:solidFill>
                <a:latin typeface="Times New Roman" panose="02020603050405020304" pitchFamily="18" charset="0"/>
                <a:cs typeface="Times New Roman" panose="02020603050405020304" pitchFamily="18" charset="0"/>
              </a:rPr>
              <a:t>	Тауарлы-материалдық </a:t>
            </a:r>
            <a:r>
              <a:rPr lang="kk-KZ" dirty="0">
                <a:solidFill>
                  <a:srgbClr val="002060"/>
                </a:solidFill>
                <a:latin typeface="Times New Roman" panose="02020603050405020304" pitchFamily="18" charset="0"/>
                <a:cs typeface="Times New Roman" panose="02020603050405020304" pitchFamily="18" charset="0"/>
              </a:rPr>
              <a:t>босалқылардың бағалануы. Тауарлы-материалдық босалқылардың кіріс және шығыс операцияларын құжаттау. Дайын өніммен оны сатудың есебі.   </a:t>
            </a:r>
            <a:endParaRPr lang="ru-RU" dirty="0">
              <a:solidFill>
                <a:srgbClr val="002060"/>
              </a:solidFill>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37574305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711200"/>
            <a:ext cx="10515600" cy="5465763"/>
          </a:xfrm>
        </p:spPr>
        <p:txBody>
          <a:bodyPr>
            <a:normAutofit/>
          </a:bodyPr>
          <a:lstStyle/>
          <a:p>
            <a:pPr marL="0" indent="0">
              <a:buNone/>
            </a:pPr>
            <a:r>
              <a:rPr lang="kk-KZ" b="1" dirty="0" smtClean="0">
                <a:solidFill>
                  <a:srgbClr val="C00000"/>
                </a:solidFill>
                <a:latin typeface="Times New Roman" panose="02020603050405020304" pitchFamily="18" charset="0"/>
                <a:cs typeface="Times New Roman" panose="02020603050405020304" pitchFamily="18" charset="0"/>
              </a:rPr>
              <a:t>	ФИФО</a:t>
            </a:r>
            <a:r>
              <a:rPr lang="kk-KZ" b="1" dirty="0" smtClean="0">
                <a:solidFill>
                  <a:srgbClr val="002060"/>
                </a:solidFill>
                <a:latin typeface="Times New Roman" panose="02020603050405020304" pitchFamily="18" charset="0"/>
                <a:cs typeface="Times New Roman" panose="02020603050405020304" pitchFamily="18" charset="0"/>
              </a:rPr>
              <a:t> </a:t>
            </a:r>
            <a:r>
              <a:rPr lang="kk-KZ" b="1" dirty="0">
                <a:solidFill>
                  <a:srgbClr val="002060"/>
                </a:solidFill>
                <a:latin typeface="Times New Roman" panose="02020603050405020304" pitchFamily="18" charset="0"/>
                <a:cs typeface="Times New Roman" panose="02020603050405020304" pitchFamily="18" charset="0"/>
              </a:rPr>
              <a:t>– </a:t>
            </a:r>
            <a:r>
              <a:rPr lang="kk-KZ" dirty="0">
                <a:solidFill>
                  <a:srgbClr val="002060"/>
                </a:solidFill>
                <a:latin typeface="Times New Roman" panose="02020603050405020304" pitchFamily="18" charset="0"/>
                <a:cs typeface="Times New Roman" panose="02020603050405020304" pitchFamily="18" charset="0"/>
              </a:rPr>
              <a:t>есепті кезең соңында есепте тұрған материалдардың құнын ескеріп есепті кезеңде алғашқы сатып алудың өзіндік құны бойынша материалдарды есептен шығаруды болжайды. Яғни алдымен есепті кезең соңында пайдаланылмаған өзіндік құн анықталады.</a:t>
            </a:r>
            <a:endParaRPr lang="ru-RU" dirty="0">
              <a:solidFill>
                <a:srgbClr val="002060"/>
              </a:solidFill>
              <a:latin typeface="Times New Roman" panose="02020603050405020304" pitchFamily="18" charset="0"/>
              <a:cs typeface="Times New Roman" panose="02020603050405020304" pitchFamily="18" charset="0"/>
            </a:endParaRPr>
          </a:p>
          <a:p>
            <a:pPr marL="0" indent="0">
              <a:buNone/>
            </a:pPr>
            <a:r>
              <a:rPr lang="kk-KZ" b="1" dirty="0" smtClean="0">
                <a:solidFill>
                  <a:srgbClr val="C00000"/>
                </a:solidFill>
                <a:latin typeface="Times New Roman" panose="02020603050405020304" pitchFamily="18" charset="0"/>
                <a:cs typeface="Times New Roman" panose="02020603050405020304" pitchFamily="18" charset="0"/>
              </a:rPr>
              <a:t>	ЛИФО </a:t>
            </a:r>
            <a:r>
              <a:rPr lang="kk-KZ" b="1" dirty="0">
                <a:solidFill>
                  <a:srgbClr val="002060"/>
                </a:solidFill>
                <a:latin typeface="Times New Roman" panose="02020603050405020304" pitchFamily="18" charset="0"/>
                <a:cs typeface="Times New Roman" panose="02020603050405020304" pitchFamily="18" charset="0"/>
              </a:rPr>
              <a:t>– </a:t>
            </a:r>
            <a:r>
              <a:rPr lang="kk-KZ" dirty="0">
                <a:solidFill>
                  <a:srgbClr val="002060"/>
                </a:solidFill>
                <a:latin typeface="Times New Roman" panose="02020603050405020304" pitchFamily="18" charset="0"/>
                <a:cs typeface="Times New Roman" panose="02020603050405020304" pitchFamily="18" charset="0"/>
              </a:rPr>
              <a:t>кейінгі сатып алуардың өзіндік құны бойынша материалдарды есептен шығару ағымдағы кірістер мен шығындардың сәйкестілігін қамтамасыз етеді және инфляцияның құрылыс кызметі нәтижелеріне ықпалын ескеруге мүмкіндік береді. </a:t>
            </a:r>
            <a:endParaRPr lang="kk-KZ" dirty="0" smtClean="0">
              <a:solidFill>
                <a:srgbClr val="002060"/>
              </a:solidFill>
              <a:latin typeface="Times New Roman" panose="02020603050405020304" pitchFamily="18" charset="0"/>
              <a:cs typeface="Times New Roman" panose="02020603050405020304" pitchFamily="18" charset="0"/>
            </a:endParaRPr>
          </a:p>
          <a:p>
            <a:pPr marL="0" indent="0">
              <a:buNone/>
            </a:pPr>
            <a:r>
              <a:rPr lang="kk-KZ" dirty="0" smtClean="0">
                <a:solidFill>
                  <a:srgbClr val="002060"/>
                </a:solidFill>
                <a:latin typeface="Times New Roman" panose="02020603050405020304" pitchFamily="18" charset="0"/>
                <a:cs typeface="Times New Roman" panose="02020603050405020304" pitchFamily="18" charset="0"/>
              </a:rPr>
              <a:t>* Ескерту </a:t>
            </a:r>
            <a:r>
              <a:rPr lang="kk-KZ" dirty="0">
                <a:solidFill>
                  <a:srgbClr val="002060"/>
                </a:solidFill>
                <a:latin typeface="Times New Roman" panose="02020603050405020304" pitchFamily="18" charset="0"/>
                <a:cs typeface="Times New Roman" panose="02020603050405020304" pitchFamily="18" charset="0"/>
              </a:rPr>
              <a:t>ЛИФО әдісі 2005 жылдан есептеу  қолданысынан алынған. </a:t>
            </a:r>
            <a:r>
              <a:rPr lang="kk-KZ" b="1" dirty="0">
                <a:solidFill>
                  <a:srgbClr val="002060"/>
                </a:solidFill>
                <a:latin typeface="Times New Roman" panose="02020603050405020304" pitchFamily="18" charset="0"/>
                <a:cs typeface="Times New Roman" panose="02020603050405020304" pitchFamily="18" charset="0"/>
              </a:rPr>
              <a:t>   </a:t>
            </a:r>
            <a:endParaRPr lang="ru-RU" dirty="0">
              <a:solidFill>
                <a:srgbClr val="002060"/>
              </a:solidFill>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712586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841829"/>
            <a:ext cx="10515600" cy="5335134"/>
          </a:xfrm>
        </p:spPr>
        <p:txBody>
          <a:bodyPr>
            <a:normAutofit/>
          </a:bodyPr>
          <a:lstStyle/>
          <a:p>
            <a:pPr marL="0" indent="0">
              <a:buNone/>
            </a:pPr>
            <a:r>
              <a:rPr lang="kk-KZ" dirty="0" smtClean="0">
                <a:solidFill>
                  <a:srgbClr val="002060"/>
                </a:solidFill>
                <a:latin typeface="Times New Roman" panose="02020603050405020304" pitchFamily="18" charset="0"/>
                <a:cs typeface="Times New Roman" panose="02020603050405020304" pitchFamily="18" charset="0"/>
              </a:rPr>
              <a:t>	</a:t>
            </a:r>
            <a:r>
              <a:rPr lang="kk-KZ" b="1" dirty="0" smtClean="0">
                <a:solidFill>
                  <a:srgbClr val="C00000"/>
                </a:solidFill>
                <a:latin typeface="Times New Roman" panose="02020603050405020304" pitchFamily="18" charset="0"/>
                <a:cs typeface="Times New Roman" panose="02020603050405020304" pitchFamily="18" charset="0"/>
              </a:rPr>
              <a:t>Ерекше </a:t>
            </a:r>
            <a:r>
              <a:rPr lang="kk-KZ" b="1" dirty="0">
                <a:solidFill>
                  <a:srgbClr val="C00000"/>
                </a:solidFill>
                <a:latin typeface="Times New Roman" panose="02020603050405020304" pitchFamily="18" charset="0"/>
                <a:cs typeface="Times New Roman" panose="02020603050405020304" pitchFamily="18" charset="0"/>
              </a:rPr>
              <a:t>теңестіру (идентификация), ұқсастыру </a:t>
            </a:r>
            <a:r>
              <a:rPr lang="kk-KZ" dirty="0">
                <a:solidFill>
                  <a:srgbClr val="002060"/>
                </a:solidFill>
                <a:latin typeface="Times New Roman" panose="02020603050405020304" pitchFamily="18" charset="0"/>
                <a:cs typeface="Times New Roman" panose="02020603050405020304" pitchFamily="18" charset="0"/>
              </a:rPr>
              <a:t>– эдетте өзара бірін-бірі ауыстырмайтын және арнайы жобалар, тапсырыстарға арналған тауарлық-материалдық қорлар бірлігінің өзіндік құны есептеледі (жұмсалған материалдарды бағалау мақсатымен әрбір партияны түгендеуді өткізуге жалғасқан, материалдарды партиялық есептеуді үйымдастыру мүмкіндігі бар болса, қолданылады).</a:t>
            </a:r>
            <a:endParaRPr lang="ru-RU" dirty="0">
              <a:solidFill>
                <a:srgbClr val="002060"/>
              </a:solidFill>
              <a:latin typeface="Times New Roman" panose="02020603050405020304" pitchFamily="18" charset="0"/>
              <a:cs typeface="Times New Roman" panose="02020603050405020304" pitchFamily="18" charset="0"/>
            </a:endParaRPr>
          </a:p>
          <a:p>
            <a:pPr marL="0" indent="0">
              <a:buNone/>
            </a:pPr>
            <a:r>
              <a:rPr lang="kk-KZ" dirty="0" smtClean="0">
                <a:solidFill>
                  <a:srgbClr val="002060"/>
                </a:solidFill>
                <a:latin typeface="Times New Roman" panose="02020603050405020304" pitchFamily="18" charset="0"/>
                <a:cs typeface="Times New Roman" panose="02020603050405020304" pitchFamily="18" charset="0"/>
              </a:rPr>
              <a:t>	</a:t>
            </a:r>
            <a:r>
              <a:rPr lang="kk-KZ" b="1" dirty="0" smtClean="0">
                <a:solidFill>
                  <a:srgbClr val="C00000"/>
                </a:solidFill>
                <a:latin typeface="Times New Roman" panose="02020603050405020304" pitchFamily="18" charset="0"/>
                <a:cs typeface="Times New Roman" panose="02020603050405020304" pitchFamily="18" charset="0"/>
              </a:rPr>
              <a:t>НИФО</a:t>
            </a:r>
            <a:r>
              <a:rPr lang="kk-KZ" dirty="0" smtClean="0">
                <a:solidFill>
                  <a:srgbClr val="002060"/>
                </a:solidFill>
                <a:latin typeface="Times New Roman" panose="02020603050405020304" pitchFamily="18" charset="0"/>
                <a:cs typeface="Times New Roman" panose="02020603050405020304" pitchFamily="18" charset="0"/>
              </a:rPr>
              <a:t> </a:t>
            </a:r>
            <a:r>
              <a:rPr lang="kk-KZ" dirty="0">
                <a:solidFill>
                  <a:srgbClr val="002060"/>
                </a:solidFill>
                <a:latin typeface="Times New Roman" panose="02020603050405020304" pitchFamily="18" charset="0"/>
                <a:cs typeface="Times New Roman" panose="02020603050405020304" pitchFamily="18" charset="0"/>
              </a:rPr>
              <a:t>- «кейін түсті - бірінші кетті» бағалары бойынша материалдарды есептен шығаруды шамалайды. Бұл тәсілде материалды босату бағасы  түскен бағасымен теңестіру үшін түзетулер кажет. Бұл тәсіл орнын толтыру бағасы тәсіліне ұқсас.</a:t>
            </a:r>
            <a:endParaRPr lang="ru-RU" dirty="0">
              <a:solidFill>
                <a:srgbClr val="002060"/>
              </a:solidFill>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31680489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1074057"/>
            <a:ext cx="10515600" cy="5102906"/>
          </a:xfrm>
        </p:spPr>
        <p:txBody>
          <a:bodyPr>
            <a:normAutofit lnSpcReduction="10000"/>
          </a:bodyPr>
          <a:lstStyle/>
          <a:p>
            <a:pPr marL="0" indent="0">
              <a:buNone/>
            </a:pPr>
            <a:r>
              <a:rPr lang="kk-KZ" b="1" dirty="0" smtClean="0">
                <a:solidFill>
                  <a:srgbClr val="C00000"/>
                </a:solidFill>
                <a:latin typeface="Times New Roman" panose="02020603050405020304" pitchFamily="18" charset="0"/>
                <a:cs typeface="Times New Roman" panose="02020603050405020304" pitchFamily="18" charset="0"/>
              </a:rPr>
              <a:t>	Стандарттық    </a:t>
            </a:r>
            <a:r>
              <a:rPr lang="kk-KZ" b="1" dirty="0">
                <a:solidFill>
                  <a:srgbClr val="C00000"/>
                </a:solidFill>
                <a:latin typeface="Times New Roman" panose="02020603050405020304" pitchFamily="18" charset="0"/>
                <a:cs typeface="Times New Roman" panose="02020603050405020304" pitchFamily="18" charset="0"/>
              </a:rPr>
              <a:t>баға    </a:t>
            </a:r>
            <a:r>
              <a:rPr lang="kk-KZ" dirty="0">
                <a:solidFill>
                  <a:srgbClr val="002060"/>
                </a:solidFill>
                <a:latin typeface="Times New Roman" panose="02020603050405020304" pitchFamily="18" charset="0"/>
                <a:cs typeface="Times New Roman" panose="02020603050405020304" pitchFamily="18" charset="0"/>
              </a:rPr>
              <a:t>-    нормативті    өзіндік    құн.    Өндіріске  босатылған материлдар стандартты (нормативті) бағалары бойынша бағаланады. Нақты баға мен нормативтінің арасындағы айырмашылық және шотта жиналады.</a:t>
            </a:r>
            <a:endParaRPr lang="ru-RU" dirty="0">
              <a:solidFill>
                <a:srgbClr val="002060"/>
              </a:solidFill>
              <a:latin typeface="Times New Roman" panose="02020603050405020304" pitchFamily="18" charset="0"/>
              <a:cs typeface="Times New Roman" panose="02020603050405020304" pitchFamily="18" charset="0"/>
            </a:endParaRPr>
          </a:p>
          <a:p>
            <a:pPr marL="0" indent="0">
              <a:buNone/>
            </a:pPr>
            <a:r>
              <a:rPr lang="kk-KZ" dirty="0" smtClean="0">
                <a:solidFill>
                  <a:srgbClr val="002060"/>
                </a:solidFill>
                <a:latin typeface="Times New Roman" panose="02020603050405020304" pitchFamily="18" charset="0"/>
                <a:cs typeface="Times New Roman" panose="02020603050405020304" pitchFamily="18" charset="0"/>
              </a:rPr>
              <a:t>	Шаруашылық </a:t>
            </a:r>
            <a:r>
              <a:rPr lang="kk-KZ" dirty="0">
                <a:solidFill>
                  <a:srgbClr val="002060"/>
                </a:solidFill>
                <a:latin typeface="Times New Roman" panose="02020603050405020304" pitchFamily="18" charset="0"/>
                <a:cs typeface="Times New Roman" panose="02020603050405020304" pitchFamily="18" charset="0"/>
              </a:rPr>
              <a:t>жүргізуші субъектінің әр түрлі тәсілдерді таңдау, қорларды бағалау мүмкіндігі бар, бірақ тәсіл тандалғаннан кейін ол дәйекті түрде бір есепті кезеңнен соң екіншісінде колданылуы тиіс. Алайда материалдың түрі үшін бір ғана тәсілді қолдануға болатынын есте ұстау қажет. Бағалау тәсілдерін таңдауды субъектінің есеп саясаты белгілейді. Егер түйінді негіз болған жағдайда тәсілді өзгертуге болады, мұндайда ауыстырудың себеп-салдарлары қаржылық есеп беруге түсініктеме хат-жазбада түсіндірілуі тиіс.</a:t>
            </a:r>
            <a:endParaRPr lang="ru-RU" dirty="0">
              <a:solidFill>
                <a:srgbClr val="002060"/>
              </a:solidFill>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2742634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88257" y="635454"/>
            <a:ext cx="10515600" cy="4351338"/>
          </a:xfrm>
        </p:spPr>
        <p:txBody>
          <a:bodyPr/>
          <a:lstStyle/>
          <a:p>
            <a:pPr marL="0" indent="0">
              <a:buNone/>
            </a:pPr>
            <a:r>
              <a:rPr lang="kk-KZ" dirty="0" smtClean="0"/>
              <a:t>	</a:t>
            </a:r>
            <a:r>
              <a:rPr lang="kk-KZ" dirty="0" smtClean="0">
                <a:solidFill>
                  <a:srgbClr val="002060"/>
                </a:solidFill>
                <a:latin typeface="Times New Roman" panose="02020603050405020304" pitchFamily="18" charset="0"/>
                <a:cs typeface="Times New Roman" panose="02020603050405020304" pitchFamily="18" charset="0"/>
              </a:rPr>
              <a:t>Қаржылық  </a:t>
            </a:r>
            <a:r>
              <a:rPr lang="kk-KZ" dirty="0">
                <a:solidFill>
                  <a:srgbClr val="002060"/>
                </a:solidFill>
                <a:latin typeface="Times New Roman" panose="02020603050405020304" pitchFamily="18" charset="0"/>
                <a:cs typeface="Times New Roman" panose="02020603050405020304" pitchFamily="18" charset="0"/>
              </a:rPr>
              <a:t>есеп берудің халықаралық стандарттары ұсынған ТМҚ есептеу жүйесі. </a:t>
            </a:r>
            <a:r>
              <a:rPr lang="kk-KZ" b="1" i="1" dirty="0">
                <a:solidFill>
                  <a:srgbClr val="C00000"/>
                </a:solidFill>
                <a:latin typeface="Times New Roman" panose="02020603050405020304" pitchFamily="18" charset="0"/>
                <a:cs typeface="Times New Roman" panose="02020603050405020304" pitchFamily="18" charset="0"/>
              </a:rPr>
              <a:t>Мерзімдік  есептеу. </a:t>
            </a:r>
            <a:r>
              <a:rPr lang="kk-KZ" dirty="0">
                <a:solidFill>
                  <a:srgbClr val="002060"/>
                </a:solidFill>
                <a:latin typeface="Times New Roman" panose="02020603050405020304" pitchFamily="18" charset="0"/>
                <a:cs typeface="Times New Roman" panose="02020603050405020304" pitchFamily="18" charset="0"/>
              </a:rPr>
              <a:t>Бұл жүйеде ТМҚ жыл ішіндегі егжей-тегжейлі есептеу жүргізілмейді.Олардың нақтылай бар-жоғы оқтын-оқтын өткізілетін, қалған қаржыларды түгендеу қорытындылары бойынша анықталады. Өткізілген қорлардың өзіндік құны тек түгендеу аяқталған соң есепті кезең басындағы қор қаллдығы қосу есепті кезең соңындағы ТМҚ қалдығы талдау жүргізетін қорлардың өзіндік құнын.</a:t>
            </a:r>
            <a:endParaRPr lang="ru-RU" dirty="0">
              <a:solidFill>
                <a:srgbClr val="002060"/>
              </a:solidFill>
              <a:latin typeface="Times New Roman" panose="02020603050405020304" pitchFamily="18" charset="0"/>
              <a:cs typeface="Times New Roman" panose="02020603050405020304" pitchFamily="18" charset="0"/>
            </a:endParaRPr>
          </a:p>
          <a:p>
            <a:pPr marL="0" indent="0">
              <a:buNone/>
            </a:pPr>
            <a:r>
              <a:rPr lang="kk-KZ" b="1" dirty="0"/>
              <a:t> </a:t>
            </a:r>
            <a:endParaRPr lang="ru-RU" dirty="0"/>
          </a:p>
          <a:p>
            <a:endParaRPr lang="ru-RU" dirty="0"/>
          </a:p>
        </p:txBody>
      </p:sp>
      <p:pic>
        <p:nvPicPr>
          <p:cNvPr id="2050" name="Picture 2" descr="https://st03.kakprosto.ru/images/article/2011/11/29/1_525519dd6096a525519dd609a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94171" y="3724048"/>
            <a:ext cx="3954689" cy="28210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72139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2"/>
          <p:cNvSpPr>
            <a:spLocks noGrp="1"/>
          </p:cNvSpPr>
          <p:nvPr>
            <p:ph idx="1"/>
          </p:nvPr>
        </p:nvSpPr>
        <p:spPr>
          <a:xfrm rot="19813120">
            <a:off x="1482192" y="2496541"/>
            <a:ext cx="9091216" cy="1018978"/>
          </a:xfrm>
        </p:spPr>
        <p:txBody>
          <a:bodyPr>
            <a:normAutofit/>
          </a:bodyPr>
          <a:lstStyle/>
          <a:p>
            <a:pPr>
              <a:buNone/>
            </a:pPr>
            <a:r>
              <a:rPr lang="kk-KZ" sz="6000" dirty="0">
                <a:solidFill>
                  <a:srgbClr val="002060"/>
                </a:solidFill>
                <a:latin typeface="Times New Roman" panose="02020603050405020304" pitchFamily="18" charset="0"/>
                <a:cs typeface="Times New Roman" panose="02020603050405020304" pitchFamily="18" charset="0"/>
              </a:rPr>
              <a:t>Назарларыңызға рахмет </a:t>
            </a:r>
            <a:r>
              <a:rPr lang="kk-KZ" sz="6000" dirty="0">
                <a:solidFill>
                  <a:srgbClr val="C00000"/>
                </a:solidFill>
                <a:latin typeface="Times New Roman" panose="02020603050405020304" pitchFamily="18" charset="0"/>
                <a:cs typeface="Times New Roman" panose="02020603050405020304" pitchFamily="18" charset="0"/>
                <a:sym typeface="Wingdings" panose="05000000000000000000" pitchFamily="2" charset="2"/>
              </a:rPr>
              <a:t></a:t>
            </a:r>
            <a:endParaRPr lang="ru-RU" sz="6000"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7654818"/>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TotalTime>
  <Words>7</Words>
  <Application>Microsoft Office PowerPoint</Application>
  <PresentationFormat>Широкоэкранный</PresentationFormat>
  <Paragraphs>15</Paragraphs>
  <Slides>8</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8</vt:i4>
      </vt:variant>
    </vt:vector>
  </HeadingPairs>
  <TitlesOfParts>
    <vt:vector size="14" baseType="lpstr">
      <vt:lpstr>Arial</vt:lpstr>
      <vt:lpstr>Calibri</vt:lpstr>
      <vt:lpstr>Calibri Light</vt:lpstr>
      <vt:lpstr>Times New Roman</vt:lpstr>
      <vt:lpstr>Wingdings</vt:lpstr>
      <vt:lpstr>Тема Office</vt:lpstr>
      <vt:lpstr>Қорлардың тиімді мөлшерін есептеу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Қорлардың тиімді мөлшерін есептеу </dc:title>
  <dc:creator>User</dc:creator>
  <cp:lastModifiedBy>User</cp:lastModifiedBy>
  <cp:revision>2</cp:revision>
  <dcterms:created xsi:type="dcterms:W3CDTF">2020-04-12T16:52:08Z</dcterms:created>
  <dcterms:modified xsi:type="dcterms:W3CDTF">2020-04-12T17:10:55Z</dcterms:modified>
</cp:coreProperties>
</file>